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AA391B-C862-9F52-A385-98AC813339D8}" v="148" dt="2024-12-18T03:22:30.2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965A7A7B-B71A-428D-833F-0F3507A6DB13}" type="datetimeFigureOut">
              <a:rPr lang="en-US" dirty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93899967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006280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126478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5CF65307-640F-4AE7-B0BE-50C709AD86C5}" type="datetimeFigureOut">
              <a:rPr lang="en-US" dirty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60899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88298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202278E8-5F4B-47D5-A617-8CCDF75D6A33}" type="datetimeFigureOut">
              <a:rPr lang="en-US" dirty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44515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16AAFA52-7A21-407F-8339-40DF182D7460}" type="datetimeFigureOut">
              <a:rPr lang="en-US" dirty="0"/>
              <a:t>12/17/2024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78616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12/17/2024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585841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12/17/2024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916799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6483A1-31A8-47A2-AB0A-53A7803D5EBF}" type="datetimeFigureOut">
              <a:rPr lang="en-US" dirty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72003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D8810B9-2C7C-4CAF-99E2-617AE20BA331}" type="datetimeFigureOut">
              <a:rPr lang="en-US" dirty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902170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319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104776"/>
          </a:xfrm>
        </p:spPr>
        <p:txBody>
          <a:bodyPr/>
          <a:lstStyle/>
          <a:p>
            <a:pPr algn="ctr"/>
            <a:r>
              <a:rPr lang="en-US" sz="4000" b="1" dirty="0">
                <a:latin typeface="Helvetica"/>
                <a:cs typeface="Helvetica"/>
              </a:rPr>
              <a:t>Automated Classification of News Articles by Category</a:t>
            </a:r>
            <a:r>
              <a:rPr lang="en-US" sz="3300" b="1" dirty="0">
                <a:latin typeface="Helvetica"/>
                <a:cs typeface="Helvetica"/>
              </a:rPr>
              <a:t> </a:t>
            </a:r>
            <a:endParaRPr lang="en-US" b="1" dirty="0"/>
          </a:p>
          <a:p>
            <a:pPr algn="ctr"/>
            <a:r>
              <a:rPr lang="en-US" sz="2400" dirty="0">
                <a:solidFill>
                  <a:srgbClr val="757575"/>
                </a:solidFill>
                <a:latin typeface="Helvetica"/>
                <a:cs typeface="Helvetica"/>
              </a:rPr>
              <a:t>  </a:t>
            </a:r>
            <a:br>
              <a:rPr lang="en-US" sz="2400" dirty="0">
                <a:latin typeface="Helvetica"/>
                <a:cs typeface="Helvetica"/>
              </a:rPr>
            </a:br>
            <a:r>
              <a:rPr lang="en-US" sz="2000" b="1" dirty="0">
                <a:latin typeface="Helvetica"/>
                <a:cs typeface="Helvetica"/>
              </a:rPr>
              <a:t>Machine Learning for Business </a:t>
            </a:r>
            <a:r>
              <a:rPr lang="en-US" sz="2000" dirty="0">
                <a:latin typeface="Helvetica"/>
                <a:cs typeface="Helvetica"/>
              </a:rPr>
              <a:t> </a:t>
            </a:r>
            <a:endParaRPr lang="en-US" sz="2000">
              <a:latin typeface="Avenir Next LT Pro"/>
              <a:cs typeface="Helvetica"/>
            </a:endParaRPr>
          </a:p>
          <a:p>
            <a:pPr algn="ctr"/>
            <a:r>
              <a:rPr lang="en-US" sz="2000" b="1" dirty="0">
                <a:latin typeface="Helvetica"/>
                <a:cs typeface="Helvetica"/>
              </a:rPr>
              <a:t>Professor: Sammie </a:t>
            </a:r>
            <a:r>
              <a:rPr lang="en-US" sz="2000" b="1" dirty="0" err="1">
                <a:latin typeface="Helvetica"/>
                <a:cs typeface="Helvetica"/>
              </a:rPr>
              <a:t>Omranian</a:t>
            </a:r>
            <a:endParaRPr lang="en-US" sz="2000" b="1" dirty="0">
              <a:latin typeface="Helvetica"/>
              <a:cs typeface="Helvetica"/>
            </a:endParaRPr>
          </a:p>
          <a:p>
            <a:endParaRPr lang="en-US" sz="2400">
              <a:latin typeface="Helvetica"/>
              <a:cs typeface="Helvetica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DFA20-E3C3-D333-0B7C-0EB08F54F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4BE444-5260-AA96-3CDD-2DA938E052BC}"/>
              </a:ext>
            </a:extLst>
          </p:cNvPr>
          <p:cNvSpPr txBox="1"/>
          <p:nvPr/>
        </p:nvSpPr>
        <p:spPr>
          <a:xfrm>
            <a:off x="2683773" y="523335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       By Saketha Gaddam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7DF4-158B-E7E4-1CAF-14800ADE0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Helvetica"/>
                <a:cs typeface="Helvetica"/>
              </a:rPr>
              <a:t>Introduction and Background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B23D1-B863-69A3-404A-9245CB227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400" b="1" dirty="0">
              <a:latin typeface="Helvetica"/>
              <a:cs typeface="Helvetica"/>
            </a:endParaRPr>
          </a:p>
          <a:p>
            <a:r>
              <a:rPr lang="en-US" sz="2400" dirty="0">
                <a:latin typeface="Helvetica"/>
                <a:cs typeface="Helvetica"/>
              </a:rPr>
              <a:t>The exponential growth of digital news content has created challenges in organizing and curating articles efficiently.</a:t>
            </a:r>
            <a:endParaRPr lang="en-US">
              <a:latin typeface="Helvetica"/>
              <a:cs typeface="Helvetica"/>
            </a:endParaRPr>
          </a:p>
          <a:p>
            <a:r>
              <a:rPr lang="en-US" sz="2400" dirty="0">
                <a:latin typeface="Helvetica"/>
                <a:cs typeface="Helvetica"/>
              </a:rPr>
              <a:t>Manual categorization is time-consuming and prone to errors.</a:t>
            </a:r>
          </a:p>
          <a:p>
            <a:r>
              <a:rPr lang="en-US" sz="2400" dirty="0">
                <a:latin typeface="Helvetica"/>
                <a:ea typeface="+mn-lt"/>
                <a:cs typeface="Helvetica"/>
              </a:rPr>
              <a:t>Users often struggle to find relevant content due to overlapping of topics.</a:t>
            </a:r>
          </a:p>
          <a:p>
            <a:endParaRPr lang="en-US" sz="2400" dirty="0">
              <a:latin typeface="Helvetica"/>
              <a:cs typeface="Helvetica"/>
            </a:endParaRPr>
          </a:p>
          <a:p>
            <a:pPr marL="0" indent="0">
              <a:buNone/>
            </a:pPr>
            <a:endParaRPr lang="en-US" sz="2400" b="1" dirty="0">
              <a:latin typeface="Helvetica"/>
              <a:cs typeface="Helvetica"/>
            </a:endParaRPr>
          </a:p>
          <a:p>
            <a:endParaRPr lang="en-US" sz="2400">
              <a:latin typeface="Helvetica"/>
              <a:cs typeface="Helvetica"/>
            </a:endParaRPr>
          </a:p>
          <a:p>
            <a:endParaRPr lang="en-US">
              <a:latin typeface="Avenir Next LT Pro"/>
              <a:cs typeface="Helvetica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DDB9E-1D72-26A4-79AE-A227CCD1E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90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3DDBE-0EE8-5B97-84FE-5468E5208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Helvetica"/>
                <a:cs typeface="Helvetica"/>
              </a:rPr>
              <a:t>Motivation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D5243-0A3E-67F0-FED9-56B8826B1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440177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b="1" dirty="0">
                <a:latin typeface="Helvetica"/>
                <a:cs typeface="Helvetica"/>
              </a:rPr>
              <a:t>Why this project?</a:t>
            </a:r>
            <a:endParaRPr lang="en-US" b="1" dirty="0"/>
          </a:p>
          <a:p>
            <a:r>
              <a:rPr lang="en-US" sz="2400" dirty="0">
                <a:latin typeface="Helvetica"/>
                <a:cs typeface="Helvetica"/>
              </a:rPr>
              <a:t> Automating news categorization improves content moderation and personalized user experiences.</a:t>
            </a:r>
            <a:endParaRPr lang="en-US" dirty="0"/>
          </a:p>
          <a:p>
            <a:r>
              <a:rPr lang="en-US" sz="2400" dirty="0">
                <a:latin typeface="Helvetica"/>
                <a:cs typeface="Helvetica"/>
              </a:rPr>
              <a:t>Integrating sentiment analysis adds an extra layer of insight into news content.</a:t>
            </a:r>
            <a:endParaRPr lang="en-US" dirty="0"/>
          </a:p>
          <a:p>
            <a:endParaRPr lang="en-US"/>
          </a:p>
          <a:p>
            <a:pPr marL="0" indent="0">
              <a:buNone/>
            </a:pPr>
            <a:r>
              <a:rPr lang="en-US" sz="2400" b="1" dirty="0">
                <a:latin typeface="Helvetica"/>
                <a:cs typeface="Helvetica"/>
              </a:rPr>
              <a:t>Potential Impact:</a:t>
            </a:r>
            <a:endParaRPr lang="en-US" b="1" dirty="0"/>
          </a:p>
          <a:p>
            <a:r>
              <a:rPr lang="en-US" sz="2400" dirty="0">
                <a:latin typeface="Helvetica"/>
                <a:cs typeface="Helvetica"/>
              </a:rPr>
              <a:t> Enhance digital media platforms by streamlining content management and improving audience engagement.</a:t>
            </a:r>
            <a:endParaRPr lang="en-US" dirty="0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4822C6-C137-8B04-8E8D-0EC2A01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992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27C17-5E9B-E7EB-3F6D-22F463A24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Helvetica"/>
                <a:cs typeface="Helvetica"/>
              </a:rPr>
              <a:t>Data Description and Summary Statistics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390B2-F2DE-9814-A3CF-DF51885FA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079069"/>
            <a:ext cx="10168128" cy="38842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Helvetica"/>
                <a:cs typeface="Helvetica"/>
              </a:rPr>
              <a:t>Dataset:</a:t>
            </a:r>
            <a:endParaRPr lang="en-US" sz="1800" b="1" dirty="0"/>
          </a:p>
          <a:p>
            <a:r>
              <a:rPr lang="en-US" sz="1800" dirty="0">
                <a:latin typeface="Helvetica"/>
                <a:cs typeface="Helvetica"/>
              </a:rPr>
              <a:t>News Category Dataset by Akash Gupta from Kaggle.</a:t>
            </a:r>
            <a:endParaRPr lang="en-US" sz="1800"/>
          </a:p>
          <a:p>
            <a:r>
              <a:rPr lang="en-US" sz="1800" dirty="0">
                <a:latin typeface="Helvetica"/>
                <a:cs typeface="Helvetica"/>
              </a:rPr>
              <a:t>~10,000 news articles distributed across four categories: Politics, Technology, Entertainment, and Business.</a:t>
            </a:r>
            <a:endParaRPr lang="en-US" sz="1800" dirty="0"/>
          </a:p>
          <a:p>
            <a:endParaRPr lang="en-US" sz="1400">
              <a:latin typeface="Helvetica"/>
              <a:cs typeface="Helvetica"/>
            </a:endParaRPr>
          </a:p>
          <a:p>
            <a:endParaRPr lang="en-US" sz="1400">
              <a:latin typeface="Helvetica"/>
              <a:cs typeface="Helvetica"/>
            </a:endParaRPr>
          </a:p>
          <a:p>
            <a:endParaRPr lang="en-US" sz="2400">
              <a:latin typeface="Helvetica"/>
              <a:cs typeface="Helvetica"/>
            </a:endParaRPr>
          </a:p>
          <a:p>
            <a:endParaRPr lang="en-US">
              <a:latin typeface="Avenir Next LT Pro"/>
              <a:cs typeface="Helvetica"/>
            </a:endParaRPr>
          </a:p>
          <a:p>
            <a:endParaRPr lang="en-US" sz="2400">
              <a:latin typeface="Helvetica"/>
              <a:cs typeface="Helvetica"/>
            </a:endParaRPr>
          </a:p>
          <a:p>
            <a:endParaRPr lang="en-US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D74BFDA7-8823-A340-EAB4-4E04B75EFE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502" t="19423" r="39108" b="37181"/>
          <a:stretch/>
        </p:blipFill>
        <p:spPr>
          <a:xfrm>
            <a:off x="4476969" y="3654345"/>
            <a:ext cx="3010729" cy="2540266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8D9154E3-C4C4-B746-E118-F37960C10C1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55" t="16426" r="49723" b="32408"/>
          <a:stretch/>
        </p:blipFill>
        <p:spPr>
          <a:xfrm>
            <a:off x="7883634" y="3662337"/>
            <a:ext cx="3295618" cy="2522796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CB3F3227-4F78-6205-E08D-B109CE6F31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552" t="16667" r="48674" b="31915"/>
          <a:stretch/>
        </p:blipFill>
        <p:spPr>
          <a:xfrm>
            <a:off x="1281193" y="3666906"/>
            <a:ext cx="2646330" cy="255753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3EC61-2195-5CBA-F727-7D691C82A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270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46289-380F-EB03-7623-8C5147757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ea typeface="+mj-lt"/>
                <a:cs typeface="+mj-lt"/>
              </a:rPr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50CCA-91F3-C248-9198-42CAA0643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106549"/>
            <a:ext cx="10168128" cy="346226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sz="2200" b="1" dirty="0">
              <a:latin typeface="Calibri"/>
              <a:ea typeface="Calibri"/>
              <a:cs typeface="Helvetica"/>
            </a:endParaRPr>
          </a:p>
          <a:p>
            <a:r>
              <a:rPr lang="en-US" sz="2200" b="1" dirty="0">
                <a:latin typeface="Calibri"/>
                <a:ea typeface="+mn-lt"/>
                <a:cs typeface="+mn-lt"/>
              </a:rPr>
              <a:t>Data Preprocessing</a:t>
            </a:r>
            <a:r>
              <a:rPr lang="en-US" sz="2200" dirty="0">
                <a:latin typeface="Calibri"/>
                <a:ea typeface="+mn-lt"/>
                <a:cs typeface="+mn-lt"/>
              </a:rPr>
              <a:t>: Tokenization, </a:t>
            </a:r>
            <a:r>
              <a:rPr lang="en-US" sz="2200" dirty="0" err="1">
                <a:latin typeface="Calibri"/>
                <a:ea typeface="+mn-lt"/>
                <a:cs typeface="+mn-lt"/>
              </a:rPr>
              <a:t>stopword</a:t>
            </a:r>
            <a:r>
              <a:rPr lang="en-US" sz="2200" dirty="0">
                <a:latin typeface="Calibri"/>
                <a:ea typeface="+mn-lt"/>
                <a:cs typeface="+mn-lt"/>
              </a:rPr>
              <a:t> removal, lemmatization.</a:t>
            </a:r>
            <a:endParaRPr lang="en-US" sz="2200">
              <a:latin typeface="Calibri"/>
              <a:ea typeface="Calibri"/>
              <a:cs typeface="Helvetica"/>
            </a:endParaRPr>
          </a:p>
          <a:p>
            <a:r>
              <a:rPr lang="en-US" sz="2200" b="1" dirty="0">
                <a:latin typeface="Calibri"/>
                <a:ea typeface="+mn-lt"/>
                <a:cs typeface="+mn-lt"/>
              </a:rPr>
              <a:t>Model Training</a:t>
            </a:r>
            <a:r>
              <a:rPr lang="en-US" sz="2200" dirty="0">
                <a:latin typeface="Calibri"/>
                <a:ea typeface="+mn-lt"/>
                <a:cs typeface="+mn-lt"/>
              </a:rPr>
              <a:t>: Fine-tuning BERT for text classification.</a:t>
            </a:r>
            <a:endParaRPr lang="en-US">
              <a:latin typeface="Calibri"/>
              <a:ea typeface="Calibri"/>
              <a:cs typeface="Calibri"/>
            </a:endParaRPr>
          </a:p>
          <a:p>
            <a:r>
              <a:rPr lang="en-US" sz="2200" b="1" dirty="0">
                <a:latin typeface="Calibri"/>
                <a:ea typeface="+mn-lt"/>
                <a:cs typeface="+mn-lt"/>
              </a:rPr>
              <a:t>Sentiment Analysis</a:t>
            </a:r>
            <a:r>
              <a:rPr lang="en-US" sz="2200" dirty="0">
                <a:latin typeface="Calibri"/>
                <a:ea typeface="+mn-lt"/>
                <a:cs typeface="+mn-lt"/>
              </a:rPr>
              <a:t>: Using NLTK’s Sentiment Intensity Analyzer.</a:t>
            </a:r>
            <a:endParaRPr lang="en-US">
              <a:latin typeface="Calibri"/>
              <a:ea typeface="Calibri"/>
              <a:cs typeface="Calibri"/>
            </a:endParaRPr>
          </a:p>
          <a:p>
            <a:r>
              <a:rPr lang="en-US" sz="2200" b="1" dirty="0">
                <a:latin typeface="Calibri"/>
                <a:ea typeface="+mn-lt"/>
                <a:cs typeface="+mn-lt"/>
              </a:rPr>
              <a:t>Key Phrase Extraction</a:t>
            </a:r>
            <a:r>
              <a:rPr lang="en-US" sz="2200" dirty="0">
                <a:latin typeface="Calibri"/>
                <a:ea typeface="+mn-lt"/>
                <a:cs typeface="+mn-lt"/>
              </a:rPr>
              <a:t>: Using RAKE algorithm.</a:t>
            </a:r>
            <a:endParaRPr lang="en-US">
              <a:latin typeface="Calibri"/>
              <a:ea typeface="Calibri"/>
              <a:cs typeface="Calibri"/>
            </a:endParaRPr>
          </a:p>
          <a:p>
            <a:r>
              <a:rPr lang="en-US" sz="2200" b="1" dirty="0">
                <a:latin typeface="Calibri"/>
                <a:ea typeface="+mn-lt"/>
                <a:cs typeface="+mn-lt"/>
              </a:rPr>
              <a:t>Dashboard</a:t>
            </a:r>
            <a:r>
              <a:rPr lang="en-US" sz="2200" dirty="0">
                <a:latin typeface="Calibri"/>
                <a:ea typeface="+mn-lt"/>
                <a:cs typeface="+mn-lt"/>
              </a:rPr>
              <a:t>: A </a:t>
            </a:r>
            <a:r>
              <a:rPr lang="en-US" sz="2200" err="1">
                <a:latin typeface="Calibri"/>
                <a:ea typeface="+mn-lt"/>
                <a:cs typeface="+mn-lt"/>
              </a:rPr>
              <a:t>Streamlit</a:t>
            </a:r>
            <a:r>
              <a:rPr lang="en-US" sz="2200" dirty="0">
                <a:latin typeface="Calibri"/>
                <a:ea typeface="+mn-lt"/>
                <a:cs typeface="+mn-lt"/>
              </a:rPr>
              <a:t> app for real-time predictions.</a:t>
            </a:r>
            <a:endParaRPr lang="en-US"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endParaRPr lang="en-US" sz="2200" dirty="0">
              <a:latin typeface="Calibri"/>
              <a:ea typeface="Calibri"/>
              <a:cs typeface="Helvetica"/>
            </a:endParaRPr>
          </a:p>
          <a:p>
            <a:endParaRPr lang="en-US" sz="2200" dirty="0">
              <a:latin typeface="Calibri"/>
              <a:ea typeface="Calibri"/>
              <a:cs typeface="Helvetica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33BF14-D529-72E1-3950-19B222EB3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887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E6AB-E986-FC93-9115-1889B526A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alibri"/>
                <a:ea typeface="Calibri"/>
                <a:cs typeface="Calibri"/>
              </a:rPr>
              <a:t>          Key Components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A9891-F27E-840F-90FC-028E067C9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 dirty="0">
                <a:latin typeface="Calibri"/>
                <a:ea typeface="+mn-lt"/>
                <a:cs typeface="+mn-lt"/>
              </a:rPr>
              <a:t>Models</a:t>
            </a:r>
            <a:r>
              <a:rPr lang="en-US" sz="1800" dirty="0">
                <a:latin typeface="Calibri"/>
                <a:ea typeface="+mn-lt"/>
                <a:cs typeface="+mn-lt"/>
              </a:rPr>
              <a:t>: Implemented Logistic Regression, Random Forest, SVM, LSTM, and BERT for text classification.</a:t>
            </a:r>
            <a:endParaRPr lang="en-US" sz="1800" dirty="0">
              <a:latin typeface="Calibri"/>
              <a:ea typeface="Calibri"/>
              <a:cs typeface="Calibri"/>
            </a:endParaRPr>
          </a:p>
          <a:p>
            <a:r>
              <a:rPr lang="en-US" sz="1800" b="1" dirty="0">
                <a:latin typeface="Calibri"/>
                <a:ea typeface="+mn-lt"/>
                <a:cs typeface="+mn-lt"/>
              </a:rPr>
              <a:t>Sentiment Analysis</a:t>
            </a:r>
            <a:r>
              <a:rPr lang="en-US" sz="1800" dirty="0">
                <a:latin typeface="Calibri"/>
                <a:ea typeface="+mn-lt"/>
                <a:cs typeface="+mn-lt"/>
              </a:rPr>
              <a:t>: Used NLTK’s </a:t>
            </a:r>
            <a:r>
              <a:rPr lang="en-US" sz="1800">
                <a:latin typeface="Calibri"/>
                <a:ea typeface="+mn-lt"/>
                <a:cs typeface="+mn-lt"/>
              </a:rPr>
              <a:t>Sentiment Intensity Analyzer</a:t>
            </a:r>
            <a:r>
              <a:rPr lang="en-US" sz="1800" dirty="0">
                <a:latin typeface="Calibri"/>
                <a:ea typeface="+mn-lt"/>
                <a:cs typeface="+mn-lt"/>
              </a:rPr>
              <a:t> to classify articles as Positive, Neutral, or Negative based on compound scores.</a:t>
            </a:r>
            <a:endParaRPr lang="en-US" sz="1800" dirty="0">
              <a:latin typeface="Calibri"/>
              <a:ea typeface="Calibri"/>
              <a:cs typeface="Calibri"/>
            </a:endParaRPr>
          </a:p>
          <a:p>
            <a:r>
              <a:rPr lang="en-US" sz="1800" b="1" dirty="0">
                <a:latin typeface="Calibri"/>
                <a:ea typeface="+mn-lt"/>
                <a:cs typeface="+mn-lt"/>
              </a:rPr>
              <a:t>Key Phrase Extraction</a:t>
            </a:r>
            <a:r>
              <a:rPr lang="en-US" sz="1800" dirty="0">
                <a:latin typeface="Calibri"/>
                <a:ea typeface="+mn-lt"/>
                <a:cs typeface="+mn-lt"/>
              </a:rPr>
              <a:t>: Applied RAKE to extract meaningful phrases summarizing the themes of the articles.</a:t>
            </a:r>
            <a:endParaRPr lang="en-US" sz="1800" dirty="0">
              <a:latin typeface="Calibri"/>
              <a:ea typeface="Calibri"/>
              <a:cs typeface="Calibri"/>
            </a:endParaRPr>
          </a:p>
          <a:p>
            <a:endParaRPr lang="en-US" sz="1800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BF94D-4F74-07ED-A557-E0589F3FC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833AF-26D0-44F8-99C2-746018A28894}" type="datetime1">
              <a:t>12/17/2024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1D7123-70BE-3C1F-4118-E167805B6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632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1D7F8-F54F-929C-2D01-4F5FC2591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"/>
                <a:cs typeface="Helvetica"/>
              </a:rPr>
              <a:t>Analysis</a:t>
            </a:r>
            <a:r>
              <a:rPr lang="en-US" sz="3300" b="1" dirty="0">
                <a:latin typeface="Helvetica"/>
                <a:cs typeface="Helvetica"/>
              </a:rPr>
              <a:t> 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27618-71E7-7615-5BE2-301C1E2FF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135124"/>
            <a:ext cx="10168128" cy="349539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1800">
                <a:latin typeface="Calibri"/>
                <a:ea typeface="+mn-lt"/>
                <a:cs typeface="+mn-lt"/>
              </a:rPr>
              <a:t>- BERT delivered the best performance, with the highest accuracy, precision, recall, and F1-scores </a:t>
            </a:r>
            <a:r>
              <a:rPr lang="en-US" sz="1800" dirty="0">
                <a:latin typeface="Calibri"/>
                <a:ea typeface="+mn-lt"/>
                <a:cs typeface="+mn-lt"/>
              </a:rPr>
              <a:t>across all categories, making it the final model for deployment.  </a:t>
            </a:r>
            <a:endParaRPr lang="en-US" sz="1800" dirty="0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 sz="1800">
                <a:latin typeface="Calibri"/>
                <a:ea typeface="+mn-lt"/>
                <a:cs typeface="+mn-lt"/>
              </a:rPr>
              <a:t>- Logistic Regression and SVM showed strong results as lightweight models, performing well with </a:t>
            </a:r>
            <a:r>
              <a:rPr lang="en-US" sz="1800" dirty="0">
                <a:latin typeface="Calibri"/>
                <a:ea typeface="+mn-lt"/>
                <a:cs typeface="+mn-lt"/>
              </a:rPr>
              <a:t>minimal misclassifications.  </a:t>
            </a:r>
            <a:endParaRPr lang="en-US" sz="1800" dirty="0"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800">
                <a:latin typeface="Calibri"/>
                <a:ea typeface="+mn-lt"/>
                <a:cs typeface="+mn-lt"/>
              </a:rPr>
              <a:t>- Random Forest and LSTM were slightly less effective due to class imbalance handling and higher </a:t>
            </a:r>
            <a:r>
              <a:rPr lang="en-US" sz="1800" dirty="0">
                <a:latin typeface="Calibri"/>
                <a:ea typeface="+mn-lt"/>
                <a:cs typeface="+mn-lt"/>
              </a:rPr>
              <a:t>computational requirements, respectively.  </a:t>
            </a:r>
            <a:endParaRPr lang="en-US" sz="1800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B9C6EC-0154-C555-72D6-8223806E3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56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39FA-410E-A409-3A27-A4BA106A1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Helvetica"/>
                <a:cs typeface="Helvetica"/>
              </a:rPr>
              <a:t>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BEC7E-AF94-FB69-08D0-428AB0A83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8</a:t>
            </a:fld>
            <a:endParaRPr lang="en-US"/>
          </a:p>
        </p:txBody>
      </p:sp>
      <p:pic>
        <p:nvPicPr>
          <p:cNvPr id="14" name="Content Placeholder 13" descr="A screenshot of a computer&#10;&#10;Description automatically generated">
            <a:extLst>
              <a:ext uri="{FF2B5EF4-FFF2-40B4-BE49-F238E27FC236}">
                <a16:creationId xmlns:a16="http://schemas.microsoft.com/office/drawing/2014/main" id="{AAD93294-CD47-5407-64DA-D701AC2559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23120" r="21617" b="-1243"/>
          <a:stretch/>
        </p:blipFill>
        <p:spPr>
          <a:xfrm>
            <a:off x="5727387" y="2111301"/>
            <a:ext cx="4652213" cy="4001155"/>
          </a:xfr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21E8CA61-661B-B756-C9EE-A54E5FBA3E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932" r="24060" b="23982"/>
          <a:stretch/>
        </p:blipFill>
        <p:spPr>
          <a:xfrm>
            <a:off x="1100031" y="2108964"/>
            <a:ext cx="4503253" cy="400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71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45570-10A0-BE63-718D-EF017C33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latin typeface="Helvetica"/>
                <a:cs typeface="Helvetica"/>
              </a:rPr>
              <a:t>Conclusions and Future Work</a:t>
            </a:r>
            <a:endParaRPr lang="en-US" sz="48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5F98B-63F4-B2B9-D9C2-DE2BBBEF9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5174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b="1" dirty="0">
                <a:latin typeface="Helvetica"/>
                <a:cs typeface="Helvetica"/>
              </a:rPr>
              <a:t>Conclusions:</a:t>
            </a:r>
            <a:endParaRPr lang="en-US" sz="2200" b="1" dirty="0"/>
          </a:p>
          <a:p>
            <a:r>
              <a:rPr lang="en-US" sz="2200" dirty="0">
                <a:latin typeface="Helvetica"/>
                <a:cs typeface="Helvetica"/>
              </a:rPr>
              <a:t>Developed a robust system for automated classification of news articles.</a:t>
            </a:r>
            <a:endParaRPr lang="en-US" sz="2200" dirty="0"/>
          </a:p>
          <a:p>
            <a:r>
              <a:rPr lang="en-US" sz="2200" dirty="0">
                <a:latin typeface="Helvetica"/>
                <a:cs typeface="Helvetica"/>
              </a:rPr>
              <a:t>Sentiment analysis enhances interpretability and user engagement.</a:t>
            </a: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latin typeface="Helvetica"/>
                <a:cs typeface="Helvetica"/>
              </a:rPr>
              <a:t>Future Research:</a:t>
            </a:r>
            <a:endParaRPr lang="en-US" sz="2200" b="1" dirty="0"/>
          </a:p>
          <a:p>
            <a:r>
              <a:rPr lang="en-US" sz="2200" dirty="0">
                <a:latin typeface="Helvetica"/>
                <a:cs typeface="Helvetica"/>
              </a:rPr>
              <a:t>Expand categories for more granular classification.</a:t>
            </a:r>
            <a:endParaRPr lang="en-US" sz="2200" dirty="0"/>
          </a:p>
          <a:p>
            <a:r>
              <a:rPr lang="en-US" sz="2200" dirty="0">
                <a:latin typeface="Helvetica"/>
                <a:ea typeface="+mn-lt"/>
                <a:cs typeface="+mn-lt"/>
              </a:rPr>
              <a:t>Allow users to upload files or process multiple articles in one go.</a:t>
            </a:r>
            <a:endParaRPr lang="en-US" sz="2200" dirty="0">
              <a:latin typeface="Helvetica"/>
              <a:cs typeface="Helvetica"/>
            </a:endParaRPr>
          </a:p>
          <a:p>
            <a:endParaRPr 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248538-1AB9-19EC-98B0-EBB8A1E44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7826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AccentBoxVTI</vt:lpstr>
      <vt:lpstr>Automated Classification of News Articles by Category     Machine Learning for Business   Professor: Sammie Omranian </vt:lpstr>
      <vt:lpstr>Introduction and Background</vt:lpstr>
      <vt:lpstr>Motivation</vt:lpstr>
      <vt:lpstr>Data Description and Summary Statistics</vt:lpstr>
      <vt:lpstr>Workflow</vt:lpstr>
      <vt:lpstr>          Key Components of the Project</vt:lpstr>
      <vt:lpstr>Analysis </vt:lpstr>
      <vt:lpstr>Results</vt:lpstr>
      <vt:lpstr>Conclusions and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424</cp:revision>
  <dcterms:created xsi:type="dcterms:W3CDTF">2024-12-11T17:14:38Z</dcterms:created>
  <dcterms:modified xsi:type="dcterms:W3CDTF">2024-12-18T04:35:55Z</dcterms:modified>
</cp:coreProperties>
</file>